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731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18B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21792" y="502920"/>
            <a:ext cx="7955279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91DBD3"/>
                </a:solidFill>
                <a:latin typeface="Segoe UI"/>
              </a:rPr>
              <a:t>TASTY BYTES  /  RECIPE DISCOVERY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" y="1188720"/>
            <a:ext cx="7406640" cy="1828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>
                <a:solidFill>
                  <a:srgbClr val="FFFFFF"/>
                </a:solidFill>
                <a:latin typeface="Segoe UI"/>
              </a:rPr>
              <a:t>Can we choose recipes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>
                <a:solidFill>
                  <a:srgbClr val="FFFFFF"/>
                </a:solidFill>
                <a:latin typeface="Segoe UI"/>
              </a:rPr>
              <a:t>that draw more traffic to the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>
                <a:solidFill>
                  <a:srgbClr val="FFFFFF"/>
                </a:solidFill>
                <a:latin typeface="Segoe UI"/>
              </a:rPr>
              <a:t>Tasty Bytes homepage?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3337560"/>
            <a:ext cx="658368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CDE0E4"/>
                </a:solidFill>
                <a:latin typeface="Segoe UI"/>
              </a:rPr>
              <a:t>Testing a homepage selection rule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251192" y="996696"/>
            <a:ext cx="4352544" cy="4352544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552944" y="1060704"/>
            <a:ext cx="3749039" cy="30175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118B89"/>
                </a:solidFill>
                <a:latin typeface="Segoe UI"/>
              </a:rPr>
              <a:t>HELD-OUT TEST RESULTS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552944" y="1380744"/>
            <a:ext cx="3749039" cy="87782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5400" b="1">
                <a:solidFill>
                  <a:srgbClr val="118B89"/>
                </a:solidFill>
                <a:latin typeface="Segoe UI"/>
              </a:rPr>
              <a:t>86.7%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552944" y="2322576"/>
            <a:ext cx="3749039" cy="4480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173149"/>
                </a:solidFill>
                <a:latin typeface="Segoe UI"/>
              </a:rPr>
              <a:t>held-out precision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552944" y="2907792"/>
            <a:ext cx="3749039" cy="4114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>
                <a:solidFill>
                  <a:srgbClr val="222E39"/>
                </a:solidFill>
                <a:latin typeface="Segoe UI"/>
              </a:rPr>
              <a:t>78 / 90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552944" y="3346704"/>
            <a:ext cx="3749039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E39"/>
                </a:solidFill>
                <a:latin typeface="Segoe UI"/>
              </a:rPr>
              <a:t>selected recipes were High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552944" y="3995928"/>
            <a:ext cx="3749039" cy="36576"/>
          </a:xfrm>
          <a:prstGeom prst="rect">
            <a:avLst/>
          </a:prstGeom>
          <a:solidFill>
            <a:srgbClr val="E39E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552944" y="4224528"/>
            <a:ext cx="3749039" cy="3200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5B6C77"/>
                </a:solidFill>
                <a:latin typeface="Segoe UI"/>
              </a:rPr>
              <a:t>80% target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552944" y="4544568"/>
            <a:ext cx="3749039" cy="3200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5B6C77"/>
                </a:solidFill>
                <a:latin typeface="Segoe UI"/>
              </a:rPr>
              <a:t>95% interval: 78.1–92.2%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9224" y="6144768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ABC0CA"/>
                </a:solidFill>
                <a:latin typeface="Segoe UI"/>
              </a:rPr>
              <a:t>Product-manager briefing   |   25 October 2026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744200" y="6492240"/>
            <a:ext cx="822960" cy="228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ABC0CA"/>
                </a:solidFill>
                <a:latin typeface="Segoe UI"/>
              </a:rPr>
              <a:t>01 / 10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fade thruBlk="1"/>
      </p:transition>
    </mc:Choice>
    <mc:Fallback>
      <p:transition>
        <p:fade thruBlk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7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118B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219456"/>
            <a:ext cx="7315200" cy="228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118B89"/>
                </a:solidFill>
                <a:latin typeface="Segoe UI"/>
              </a:rPr>
              <a:t>TASTY BYTES / RECIPE DISCOVERY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530352"/>
            <a:ext cx="1115568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173149"/>
                </a:solidFill>
                <a:latin typeface="Segoe UI"/>
              </a:rPr>
              <a:t>The decision is which recipe to feature each day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1078992"/>
            <a:ext cx="11155680" cy="18288"/>
          </a:xfrm>
          <a:prstGeom prst="rect">
            <a:avLst/>
          </a:prstGeom>
          <a:solidFill>
            <a:srgbClr val="EEF3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21207" y="6519672"/>
            <a:ext cx="9875520" cy="1828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B6C77"/>
                </a:solidFill>
                <a:latin typeface="Segoe UI"/>
              </a:rPr>
              <a:t>Source: recipe_site_traffic_2212.csv (n=947); analysis dated 25 Oct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71632" y="6492240"/>
            <a:ext cx="868680" cy="228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B6C77"/>
                </a:solidFill>
                <a:latin typeface="Segoe UI"/>
              </a:rPr>
              <a:t>02 / 10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4360" y="1389888"/>
            <a:ext cx="3401568" cy="4343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77824" y="1728216"/>
            <a:ext cx="2560320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118B89"/>
                </a:solidFill>
                <a:latin typeface="Segoe UI"/>
              </a:rPr>
              <a:t>Today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77824" y="2286000"/>
            <a:ext cx="2697480" cy="1417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173149"/>
                </a:solidFill>
                <a:latin typeface="Segoe UI"/>
              </a:rPr>
              <a:t>The manager selects a favorite from available recipes.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77824" y="4187952"/>
            <a:ext cx="2688336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5B6C77"/>
                </a:solidFill>
                <a:latin typeface="Segoe UI"/>
              </a:rPr>
              <a:t>Popular selections have coincided with up to 40% more traffic elsewhere on the site.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15968" y="1389888"/>
            <a:ext cx="3401568" cy="4343400"/>
          </a:xfrm>
          <a:prstGeom prst="roundRect">
            <a:avLst/>
          </a:prstGeom>
          <a:solidFill>
            <a:srgbClr val="DCF3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590288" y="1728216"/>
            <a:ext cx="2560320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118B89"/>
                </a:solidFill>
                <a:latin typeface="Segoe UI"/>
              </a:rPr>
              <a:t>Proposed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90288" y="2286000"/>
            <a:ext cx="2697480" cy="1417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173149"/>
                </a:solidFill>
                <a:latin typeface="Segoe UI"/>
              </a:rPr>
              <a:t>Use model scores to rank available recipes.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90288" y="4187952"/>
            <a:ext cx="2688336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5B6C77"/>
                </a:solidFill>
                <a:latin typeface="Segoe UI"/>
              </a:rPr>
              <a:t>The primary metric is precision: the share of selected recipes that lead to High traffic.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028431" y="1389888"/>
            <a:ext cx="3401568" cy="4343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302752" y="1728216"/>
            <a:ext cx="2743200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118B89"/>
                </a:solidFill>
                <a:latin typeface="Segoe UI"/>
              </a:rPr>
              <a:t>Decision standard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02752" y="2286000"/>
            <a:ext cx="2697480" cy="1417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173149"/>
                </a:solidFill>
                <a:latin typeface="Segoe UI"/>
              </a:rPr>
              <a:t>At least 80% of selected recipes should draw High traffic.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02752" y="4187952"/>
            <a:ext cx="2688336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5B6C77"/>
                </a:solidFill>
                <a:latin typeface="Segoe UI"/>
              </a:rPr>
              <a:t>Traffic labels support this test. They do not establish subscription lift or a causal homepage effect.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fade thruBlk="1"/>
      </p:transition>
    </mc:Choice>
    <mc:Fallback>
      <p:transition>
        <p:fade thruBlk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7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118B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219456"/>
            <a:ext cx="7315200" cy="228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118B89"/>
                </a:solidFill>
                <a:latin typeface="Segoe UI"/>
              </a:rPr>
              <a:t>TASTY BYTES / RECIPE DISCOVERY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530352"/>
            <a:ext cx="1115568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173149"/>
                </a:solidFill>
                <a:latin typeface="Segoe UI"/>
              </a:rPr>
              <a:t>The dataset is usable for exploration, with one critical label check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1078992"/>
            <a:ext cx="11155680" cy="18288"/>
          </a:xfrm>
          <a:prstGeom prst="rect">
            <a:avLst/>
          </a:prstGeom>
          <a:solidFill>
            <a:srgbClr val="EEF3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21207" y="6519672"/>
            <a:ext cx="9875520" cy="1828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B6C77"/>
                </a:solidFill>
                <a:latin typeface="Segoe UI"/>
              </a:rPr>
              <a:t>Source: recipe_site_traffic_2212.csv (n=947); analysis dated 25 Oct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71632" y="6492240"/>
            <a:ext cx="868680" cy="228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B6C77"/>
                </a:solidFill>
                <a:latin typeface="Segoe UI"/>
              </a:rPr>
              <a:t>03 / 10</a:t>
            </a:r>
          </a:p>
        </p:txBody>
      </p:sp>
      <p:pic>
        <p:nvPicPr>
          <p:cNvPr id="9" name="Picture 8" descr="label_balanc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28" y="1549646"/>
            <a:ext cx="6565392" cy="4033026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7607808" y="1435608"/>
            <a:ext cx="3794760" cy="129844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7607808" y="1435608"/>
            <a:ext cx="73152" cy="1298448"/>
          </a:xfrm>
          <a:prstGeom prst="rect">
            <a:avLst/>
          </a:prstGeom>
          <a:solidFill>
            <a:srgbClr val="118B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808976" y="1554480"/>
            <a:ext cx="3429000" cy="43891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118B89"/>
                </a:solidFill>
                <a:latin typeface="Segoe UI"/>
              </a:rPr>
              <a:t>947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08976" y="2048256"/>
            <a:ext cx="3429000" cy="2834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173149"/>
                </a:solidFill>
                <a:latin typeface="Segoe UI"/>
              </a:rPr>
              <a:t>historical featured recipes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607808" y="2907792"/>
            <a:ext cx="3794760" cy="129844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7607808" y="2907792"/>
            <a:ext cx="73152" cy="1298448"/>
          </a:xfrm>
          <a:prstGeom prst="rect">
            <a:avLst/>
          </a:prstGeom>
          <a:solidFill>
            <a:srgbClr val="E39E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808976" y="3026664"/>
            <a:ext cx="3429000" cy="43891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E39E3E"/>
                </a:solidFill>
                <a:latin typeface="Segoe UI"/>
              </a:rPr>
              <a:t>52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808976" y="3520440"/>
            <a:ext cx="3429000" cy="2834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173149"/>
                </a:solidFill>
                <a:latin typeface="Segoe UI"/>
              </a:rPr>
              <a:t>rows missing all four nutrients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607808" y="4379976"/>
            <a:ext cx="3794760" cy="129844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7607808" y="4379976"/>
            <a:ext cx="73152" cy="1298448"/>
          </a:xfrm>
          <a:prstGeom prst="rect">
            <a:avLst/>
          </a:prstGeom>
          <a:solidFill>
            <a:srgbClr val="1731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7808976" y="4498848"/>
            <a:ext cx="3429000" cy="43891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173149"/>
                </a:solidFill>
                <a:latin typeface="Segoe UI"/>
              </a:rPr>
              <a:t>11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808976" y="4992624"/>
            <a:ext cx="3429000" cy="2834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173149"/>
                </a:solidFill>
                <a:latin typeface="Segoe UI"/>
              </a:rPr>
              <a:t>observed categories; brief lists 10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94360" y="5879592"/>
            <a:ext cx="10927080" cy="42062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AB4840"/>
                </a:solidFill>
                <a:latin typeface="Segoe UI"/>
              </a:rPr>
              <a:t>Decision: interpret 373 blank traffic values as not-High for this exercise. Confirm with the product team before any use.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fade thruBlk="1"/>
      </p:transition>
    </mc:Choice>
    <mc:Fallback>
      <p:transition>
        <p:fade thruBlk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7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118B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219456"/>
            <a:ext cx="7315200" cy="228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118B89"/>
                </a:solidFill>
                <a:latin typeface="Segoe UI"/>
              </a:rPr>
              <a:t>TASTY BYTES / RECIPE DISCOVERY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530352"/>
            <a:ext cx="1115568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173149"/>
                </a:solidFill>
                <a:latin typeface="Segoe UI"/>
              </a:rPr>
              <a:t>Recorded calories are strongly right-skewed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1078992"/>
            <a:ext cx="11155680" cy="18288"/>
          </a:xfrm>
          <a:prstGeom prst="rect">
            <a:avLst/>
          </a:prstGeom>
          <a:solidFill>
            <a:srgbClr val="EEF3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21207" y="6519672"/>
            <a:ext cx="9875520" cy="1828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B6C77"/>
                </a:solidFill>
                <a:latin typeface="Segoe UI"/>
              </a:rPr>
              <a:t>Source: recipe_site_traffic_2212.csv (n=947); analysis dated 25 Oct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71632" y="6492240"/>
            <a:ext cx="868680" cy="228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B6C77"/>
                </a:solidFill>
                <a:latin typeface="Segoe UI"/>
              </a:rPr>
              <a:t>04 / 10</a:t>
            </a:r>
          </a:p>
        </p:txBody>
      </p:sp>
      <p:pic>
        <p:nvPicPr>
          <p:cNvPr id="9" name="Picture 8" descr="calorie_distribu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776" y="1352658"/>
            <a:ext cx="7772400" cy="4774474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8275320" y="1508760"/>
            <a:ext cx="3319272" cy="425196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567928" y="1819656"/>
            <a:ext cx="2560320" cy="3474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118B89"/>
                </a:solidFill>
                <a:latin typeface="Segoe UI"/>
              </a:rPr>
              <a:t>Recorded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67928" y="2176272"/>
            <a:ext cx="2487168" cy="55778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700" b="1">
                <a:solidFill>
                  <a:srgbClr val="173149"/>
                </a:solidFill>
                <a:latin typeface="Segoe UI"/>
              </a:rPr>
              <a:t>895 / 947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567928" y="2752344"/>
            <a:ext cx="2487168" cy="228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B6C77"/>
                </a:solidFill>
                <a:latin typeface="Segoe UI"/>
              </a:rPr>
              <a:t>recipes have calories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558784" y="3163824"/>
            <a:ext cx="2670048" cy="18288"/>
          </a:xfrm>
          <a:prstGeom prst="rect">
            <a:avLst/>
          </a:prstGeom>
          <a:solidFill>
            <a:srgbClr val="EEF3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567928" y="3383280"/>
            <a:ext cx="2560320" cy="3474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E39E3E"/>
                </a:solidFill>
                <a:latin typeface="Segoe UI"/>
              </a:rPr>
              <a:t>Median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567928" y="3739896"/>
            <a:ext cx="2487168" cy="55778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700" b="1">
                <a:solidFill>
                  <a:srgbClr val="173149"/>
                </a:solidFill>
                <a:latin typeface="Segoe UI"/>
              </a:rPr>
              <a:t>288.6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567928" y="4315968"/>
            <a:ext cx="2487168" cy="228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B6C77"/>
                </a:solidFill>
                <a:latin typeface="Segoe UI"/>
              </a:rPr>
              <a:t>calories per recipe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567928" y="4782312"/>
            <a:ext cx="2560320" cy="7132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5B6C77"/>
                </a:solidFill>
                <a:latin typeface="Segoe UI"/>
              </a:rPr>
              <a:t>The long upper tail makes the mean less representative of a typical recipe.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fade thruBlk="1"/>
      </p:transition>
    </mc:Choice>
    <mc:Fallback>
      <p:transition>
        <p:fade thruBlk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7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118B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219456"/>
            <a:ext cx="7315200" cy="228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118B89"/>
                </a:solidFill>
                <a:latin typeface="Segoe UI"/>
              </a:rPr>
              <a:t>TASTY BYTES / RECIPE DISCOVERY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530352"/>
            <a:ext cx="1115568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173149"/>
                </a:solidFill>
                <a:latin typeface="Segoe UI"/>
              </a:rPr>
              <a:t>Category has a strong descriptive association with traffic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1078992"/>
            <a:ext cx="11155680" cy="18288"/>
          </a:xfrm>
          <a:prstGeom prst="rect">
            <a:avLst/>
          </a:prstGeom>
          <a:solidFill>
            <a:srgbClr val="EEF3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21207" y="6519672"/>
            <a:ext cx="9875520" cy="1828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B6C77"/>
                </a:solidFill>
                <a:latin typeface="Segoe UI"/>
              </a:rPr>
              <a:t>Source: recipe_site_traffic_2212.csv (n=947); analysis dated 25 Oct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71632" y="6492240"/>
            <a:ext cx="868680" cy="228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B6C77"/>
                </a:solidFill>
                <a:latin typeface="Segoe UI"/>
              </a:rPr>
              <a:t>05 / 10</a:t>
            </a:r>
          </a:p>
        </p:txBody>
      </p:sp>
      <p:pic>
        <p:nvPicPr>
          <p:cNvPr id="9" name="Picture 8" descr="category_high_ra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178" y="1280160"/>
            <a:ext cx="7155595" cy="4919472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8275320" y="1508760"/>
            <a:ext cx="3319272" cy="425196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567928" y="1819656"/>
            <a:ext cx="2560320" cy="3474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118B89"/>
                </a:solidFill>
                <a:latin typeface="Segoe UI"/>
              </a:rPr>
              <a:t>Vegetable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67928" y="2176272"/>
            <a:ext cx="2487168" cy="55778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700" b="1">
                <a:solidFill>
                  <a:srgbClr val="173149"/>
                </a:solidFill>
                <a:latin typeface="Segoe UI"/>
              </a:rPr>
              <a:t>82 / 83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567928" y="2752344"/>
            <a:ext cx="2487168" cy="228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B6C77"/>
                </a:solidFill>
                <a:latin typeface="Segoe UI"/>
              </a:rPr>
              <a:t>marked High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558784" y="3163824"/>
            <a:ext cx="2670048" cy="18288"/>
          </a:xfrm>
          <a:prstGeom prst="rect">
            <a:avLst/>
          </a:prstGeom>
          <a:solidFill>
            <a:srgbClr val="EEF3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567928" y="3383280"/>
            <a:ext cx="2560320" cy="3474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E39E3E"/>
                </a:solidFill>
                <a:latin typeface="Segoe UI"/>
              </a:rPr>
              <a:t>Beverages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567928" y="3739896"/>
            <a:ext cx="2487168" cy="55778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700" b="1">
                <a:solidFill>
                  <a:srgbClr val="173149"/>
                </a:solidFill>
                <a:latin typeface="Segoe UI"/>
              </a:rPr>
              <a:t>5 / 92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567928" y="4315968"/>
            <a:ext cx="2487168" cy="228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B6C77"/>
                </a:solidFill>
                <a:latin typeface="Segoe UI"/>
              </a:rPr>
              <a:t>marked High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567928" y="4782312"/>
            <a:ext cx="2560320" cy="7132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5B6C77"/>
                </a:solidFill>
                <a:latin typeface="Segoe UI"/>
              </a:rPr>
              <a:t>Category is predictive in this sample; it is not evidence that changing category causes more traffic.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fade thruBlk="1"/>
      </p:transition>
    </mc:Choice>
    <mc:Fallback>
      <p:transition>
        <p:fade thruBlk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7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118B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219456"/>
            <a:ext cx="7315200" cy="228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118B89"/>
                </a:solidFill>
                <a:latin typeface="Segoe UI"/>
              </a:rPr>
              <a:t>TASTY BYTES / RECIPE DISCOVERY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530352"/>
            <a:ext cx="1115568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173149"/>
                </a:solidFill>
                <a:latin typeface="Segoe UI"/>
              </a:rPr>
              <a:t>A conservative threshold meets 80% in validation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1078992"/>
            <a:ext cx="11155680" cy="18288"/>
          </a:xfrm>
          <a:prstGeom prst="rect">
            <a:avLst/>
          </a:prstGeom>
          <a:solidFill>
            <a:srgbClr val="EEF3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21207" y="6519672"/>
            <a:ext cx="9875520" cy="1828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B6C77"/>
                </a:solidFill>
                <a:latin typeface="Segoe UI"/>
              </a:rPr>
              <a:t>Source: recipe_site_traffic_2212.csv (n=947); analysis dated 25 Oct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71632" y="6492240"/>
            <a:ext cx="868680" cy="228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B6C77"/>
                </a:solidFill>
                <a:latin typeface="Segoe UI"/>
              </a:rPr>
              <a:t>06 / 10</a:t>
            </a:r>
          </a:p>
        </p:txBody>
      </p:sp>
      <p:pic>
        <p:nvPicPr>
          <p:cNvPr id="9" name="Picture 8" descr="precision_cover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776" y="1469589"/>
            <a:ext cx="7406640" cy="4504037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8001000" y="1417320"/>
            <a:ext cx="3502152" cy="4517136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275320" y="1719072"/>
            <a:ext cx="2834640" cy="3200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173149"/>
                </a:solidFill>
                <a:latin typeface="Segoe UI"/>
              </a:rPr>
              <a:t>Validation set · n=190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275320" y="2148840"/>
            <a:ext cx="2926080" cy="27432"/>
          </a:xfrm>
          <a:prstGeom prst="rect">
            <a:avLst/>
          </a:prstGeom>
          <a:solidFill>
            <a:srgbClr val="118B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275320" y="2340864"/>
            <a:ext cx="2697480" cy="33832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118B89"/>
                </a:solidFill>
                <a:latin typeface="Segoe UI"/>
              </a:rPr>
              <a:t>Random forest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75320" y="2724912"/>
            <a:ext cx="2788920" cy="38404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222E39"/>
                </a:solidFill>
                <a:latin typeface="Segoe UI"/>
              </a:rPr>
              <a:t>75 / 93 High  ·  80.6% precision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75320" y="3108960"/>
            <a:ext cx="2743200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5B6C77"/>
                </a:solidFill>
                <a:latin typeface="Segoe UI"/>
              </a:rPr>
              <a:t>48.9% selection coverage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275320" y="3547872"/>
            <a:ext cx="2926080" cy="18288"/>
          </a:xfrm>
          <a:prstGeom prst="rect">
            <a:avLst/>
          </a:prstGeom>
          <a:solidFill>
            <a:srgbClr val="EEF3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275320" y="3739896"/>
            <a:ext cx="2697480" cy="33832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173149"/>
                </a:solidFill>
                <a:latin typeface="Segoe UI"/>
              </a:rPr>
              <a:t>Logistic regression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75320" y="4114800"/>
            <a:ext cx="2816352" cy="38404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222E39"/>
                </a:solidFill>
                <a:latin typeface="Segoe UI"/>
              </a:rPr>
              <a:t>64 / 80 High  ·  80.0% precision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75320" y="4507992"/>
            <a:ext cx="2743200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5B6C77"/>
                </a:solidFill>
                <a:latin typeface="Segoe UI"/>
              </a:rPr>
              <a:t>42.1% selection coverage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75320" y="5038344"/>
            <a:ext cx="278892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B6C77"/>
                </a:solidFill>
                <a:latin typeface="Segoe UI"/>
              </a:rPr>
              <a:t>Choice: random forest at score threshold 0.6425; final test set was untouched until selection.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fade thruBlk="1"/>
      </p:transition>
    </mc:Choice>
    <mc:Fallback>
      <p:transition>
        <p:fade thruBlk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7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118B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219456"/>
            <a:ext cx="7315200" cy="228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118B89"/>
                </a:solidFill>
                <a:latin typeface="Segoe UI"/>
              </a:rPr>
              <a:t>TASTY BYTES / RECIPE DISCOVERY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530352"/>
            <a:ext cx="1115568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173149"/>
                </a:solidFill>
                <a:latin typeface="Segoe UI"/>
              </a:rPr>
              <a:t>The selection rule reached 86.7% held-out precision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1078992"/>
            <a:ext cx="11155680" cy="18288"/>
          </a:xfrm>
          <a:prstGeom prst="rect">
            <a:avLst/>
          </a:prstGeom>
          <a:solidFill>
            <a:srgbClr val="EEF3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21207" y="6519672"/>
            <a:ext cx="9875520" cy="1828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B6C77"/>
                </a:solidFill>
                <a:latin typeface="Segoe UI"/>
              </a:rPr>
              <a:t>Source: recipe_site_traffic_2212.csv (n=947); analysis dated 25 Oct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71632" y="6492240"/>
            <a:ext cx="868680" cy="228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B6C77"/>
                </a:solidFill>
                <a:latin typeface="Segoe UI"/>
              </a:rPr>
              <a:t>07 / 10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03504" y="1417320"/>
            <a:ext cx="3447288" cy="129844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03504" y="1417320"/>
            <a:ext cx="73152" cy="1298448"/>
          </a:xfrm>
          <a:prstGeom prst="rect">
            <a:avLst/>
          </a:prstGeom>
          <a:solidFill>
            <a:srgbClr val="118B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04672" y="1536192"/>
            <a:ext cx="3081528" cy="43891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118B89"/>
                </a:solidFill>
                <a:latin typeface="Segoe UI"/>
              </a:rPr>
              <a:t>86.7%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4672" y="2029968"/>
            <a:ext cx="3081528" cy="2834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173149"/>
                </a:solidFill>
                <a:latin typeface="Segoe UI"/>
              </a:rPr>
              <a:t>precision among selected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4672" y="2368296"/>
            <a:ext cx="3081528" cy="2194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5B6C77"/>
                </a:solidFill>
                <a:latin typeface="Segoe UI"/>
              </a:rPr>
              <a:t>78 High among 90 selected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61688" y="1417320"/>
            <a:ext cx="3447288" cy="129844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4361688" y="1417320"/>
            <a:ext cx="73152" cy="1298448"/>
          </a:xfrm>
          <a:prstGeom prst="rect">
            <a:avLst/>
          </a:prstGeom>
          <a:solidFill>
            <a:srgbClr val="1731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562855" y="1536192"/>
            <a:ext cx="3081528" cy="43891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173149"/>
                </a:solidFill>
                <a:latin typeface="Segoe UI"/>
              </a:rPr>
              <a:t>47.4%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62855" y="2029968"/>
            <a:ext cx="3081528" cy="2834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173149"/>
                </a:solidFill>
                <a:latin typeface="Segoe UI"/>
              </a:rPr>
              <a:t>selection coverage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62855" y="2368296"/>
            <a:ext cx="3081528" cy="2194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5B6C77"/>
                </a:solidFill>
                <a:latin typeface="Segoe UI"/>
              </a:rPr>
              <a:t>90 selected from 190 recipes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110727" y="1417320"/>
            <a:ext cx="3447288" cy="129844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8110727" y="1417320"/>
            <a:ext cx="73152" cy="1298448"/>
          </a:xfrm>
          <a:prstGeom prst="rect">
            <a:avLst/>
          </a:prstGeom>
          <a:solidFill>
            <a:srgbClr val="E39E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311896" y="1536192"/>
            <a:ext cx="3081528" cy="43891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E39E3E"/>
                </a:solidFill>
                <a:latin typeface="Segoe UI"/>
              </a:rPr>
              <a:t>67.8%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11896" y="2029968"/>
            <a:ext cx="3081528" cy="2834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173149"/>
                </a:solidFill>
                <a:latin typeface="Segoe UI"/>
              </a:rPr>
              <a:t>recall of High recipes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311896" y="2368296"/>
            <a:ext cx="3081528" cy="2194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5B6C77"/>
                </a:solidFill>
                <a:latin typeface="Segoe UI"/>
              </a:rPr>
              <a:t>78 found from 115 High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21792" y="3108960"/>
            <a:ext cx="10917936" cy="225856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960120" y="3438144"/>
            <a:ext cx="1828800" cy="6400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900" b="1">
                <a:solidFill>
                  <a:srgbClr val="5B6C77"/>
                </a:solidFill>
                <a:latin typeface="Segoe UI"/>
              </a:rPr>
              <a:t>60.5%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60120" y="4133087"/>
            <a:ext cx="3063240" cy="3931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>
                <a:solidFill>
                  <a:srgbClr val="173149"/>
                </a:solidFill>
                <a:latin typeface="Segoe UI"/>
              </a:rPr>
              <a:t>all-High baseline precision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315968" y="3438144"/>
            <a:ext cx="777240" cy="65836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118B89"/>
                </a:solidFill>
                <a:latin typeface="Segoe UI"/>
              </a:rPr>
              <a:t>→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422392" y="3438144"/>
            <a:ext cx="1828800" cy="6400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900" b="1">
                <a:solidFill>
                  <a:srgbClr val="118B89"/>
                </a:solidFill>
                <a:latin typeface="Segoe UI"/>
              </a:rPr>
              <a:t>86.7%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22392" y="4133087"/>
            <a:ext cx="3127248" cy="3931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>
                <a:solidFill>
                  <a:srgbClr val="173149"/>
                </a:solidFill>
                <a:latin typeface="Segoe UI"/>
              </a:rPr>
              <a:t>model selection precision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070848" y="3502152"/>
            <a:ext cx="1801368" cy="4846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118B89"/>
                </a:solidFill>
                <a:latin typeface="Segoe UI"/>
              </a:rPr>
              <a:t>+26.1 pp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" y="5687568"/>
            <a:ext cx="10899648" cy="411480"/>
          </a:xfrm>
          <a:prstGeom prst="roundRect">
            <a:avLst/>
          </a:prstGeom>
          <a:solidFill>
            <a:srgbClr val="DCF3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868680" y="5733288"/>
            <a:ext cx="10460736" cy="30175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173149"/>
                </a:solidFill>
                <a:latin typeface="Segoe UI"/>
              </a:rPr>
              <a:t>Uncertainty matters: Wilson 95% precision interval is 78.1–92.2%, so 80% is not yet statistically secure.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fade thruBlk="1"/>
      </p:transition>
    </mc:Choice>
    <mc:Fallback>
      <p:transition>
        <p:fade thruBlk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7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118B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219456"/>
            <a:ext cx="7315200" cy="228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118B89"/>
                </a:solidFill>
                <a:latin typeface="Segoe UI"/>
              </a:rPr>
              <a:t>TASTY BYTES / RECIPE DISCOVERY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530352"/>
            <a:ext cx="1115568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173149"/>
                </a:solidFill>
                <a:latin typeface="Segoe UI"/>
              </a:rPr>
              <a:t>The model makes errors in both directions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1078992"/>
            <a:ext cx="11155680" cy="18288"/>
          </a:xfrm>
          <a:prstGeom prst="rect">
            <a:avLst/>
          </a:prstGeom>
          <a:solidFill>
            <a:srgbClr val="EEF3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21207" y="6519672"/>
            <a:ext cx="9875520" cy="1828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B6C77"/>
                </a:solidFill>
                <a:latin typeface="Segoe UI"/>
              </a:rPr>
              <a:t>Source: recipe_site_traffic_2212.csv (n=947); analysis dated 25 Oct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71632" y="6492240"/>
            <a:ext cx="868680" cy="228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B6C77"/>
                </a:solidFill>
                <a:latin typeface="Segoe UI"/>
              </a:rPr>
              <a:t>08 / 10</a:t>
            </a:r>
          </a:p>
        </p:txBody>
      </p:sp>
      <p:pic>
        <p:nvPicPr>
          <p:cNvPr id="9" name="Picture 8" descr="test_confusion_matri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6521" y="1344168"/>
            <a:ext cx="5505077" cy="4791456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7516368" y="1408176"/>
            <a:ext cx="3813048" cy="454456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818120" y="1728216"/>
            <a:ext cx="3218688" cy="3474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173149"/>
                </a:solidFill>
                <a:latin typeface="Segoe UI"/>
              </a:rPr>
              <a:t>Selected by the model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08975" y="2249424"/>
            <a:ext cx="914400" cy="55778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900" b="1">
                <a:solidFill>
                  <a:srgbClr val="118B89"/>
                </a:solidFill>
                <a:latin typeface="Segoe UI"/>
              </a:rPr>
              <a:t>78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705088" y="2350008"/>
            <a:ext cx="2313432" cy="33832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222E39"/>
                </a:solidFill>
                <a:latin typeface="Segoe UI"/>
              </a:rPr>
              <a:t>High-traffic recipes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08975" y="2953512"/>
            <a:ext cx="914400" cy="55778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900" b="1">
                <a:solidFill>
                  <a:srgbClr val="AB4840"/>
                </a:solidFill>
                <a:latin typeface="Segoe UI"/>
              </a:rPr>
              <a:t>12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705088" y="3054096"/>
            <a:ext cx="2313432" cy="33832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222E39"/>
                </a:solidFill>
                <a:latin typeface="Segoe UI"/>
              </a:rPr>
              <a:t>not-High recipes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818120" y="3767328"/>
            <a:ext cx="3182112" cy="22860"/>
          </a:xfrm>
          <a:prstGeom prst="rect">
            <a:avLst/>
          </a:prstGeom>
          <a:solidFill>
            <a:srgbClr val="EEF3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818120" y="4041648"/>
            <a:ext cx="3182112" cy="6217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173149"/>
                </a:solidFill>
                <a:latin typeface="Segoe UI"/>
              </a:rPr>
              <a:t>37 High recipes were not selected.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818120" y="4864608"/>
            <a:ext cx="3145536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B6C77"/>
                </a:solidFill>
                <a:latin typeface="Segoe UI"/>
              </a:rPr>
              <a:t>Use the score to narrow choices, with an editorial fallback when no candidate clears the threshold.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fade thruBlk="1"/>
      </p:transition>
    </mc:Choice>
    <mc:Fallback>
      <p:transition>
        <p:fade thruBlk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7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118B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219456"/>
            <a:ext cx="7315200" cy="228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118B89"/>
                </a:solidFill>
                <a:latin typeface="Segoe UI"/>
              </a:rPr>
              <a:t>TASTY BYTES / RECIPE DISCOVERY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530352"/>
            <a:ext cx="1115568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173149"/>
                </a:solidFill>
                <a:latin typeface="Segoe UI"/>
              </a:rPr>
              <a:t>Test the rule prospectively before changing the homepage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1078992"/>
            <a:ext cx="11155680" cy="18288"/>
          </a:xfrm>
          <a:prstGeom prst="rect">
            <a:avLst/>
          </a:prstGeom>
          <a:solidFill>
            <a:srgbClr val="EEF3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21207" y="6519672"/>
            <a:ext cx="9875520" cy="1828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B6C77"/>
                </a:solidFill>
                <a:latin typeface="Segoe UI"/>
              </a:rPr>
              <a:t>Source: recipe_site_traffic_2212.csv (n=947); analysis dated 25 Oct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71632" y="6492240"/>
            <a:ext cx="868680" cy="228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B6C77"/>
                </a:solidFill>
                <a:latin typeface="Segoe UI"/>
              </a:rPr>
              <a:t>09 / 10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1499616"/>
            <a:ext cx="2633472" cy="3977639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95528" y="1783080"/>
            <a:ext cx="1143000" cy="5120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118B89"/>
                </a:solidFill>
                <a:latin typeface="Segoe UI"/>
              </a:rPr>
              <a:t>01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95528" y="2432304"/>
            <a:ext cx="2130552" cy="32004"/>
          </a:xfrm>
          <a:prstGeom prst="rect">
            <a:avLst/>
          </a:prstGeom>
          <a:solidFill>
            <a:srgbClr val="E39E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95528" y="2660904"/>
            <a:ext cx="214884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173149"/>
                </a:solidFill>
                <a:latin typeface="Segoe UI"/>
              </a:rPr>
              <a:t>Confirm the label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8" y="3529584"/>
            <a:ext cx="2121408" cy="13533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>
                <a:solidFill>
                  <a:srgbClr val="5B6C77"/>
                </a:solidFill>
                <a:latin typeface="Segoe UI"/>
              </a:rPr>
              <a:t>Resolve whether a blank value means normal traffic or missing measurement.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456432" y="1499616"/>
            <a:ext cx="2633472" cy="3977639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3685032" y="1783080"/>
            <a:ext cx="1143000" cy="5120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118B89"/>
                </a:solidFill>
                <a:latin typeface="Segoe UI"/>
              </a:rPr>
              <a:t>02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685032" y="2432304"/>
            <a:ext cx="2130552" cy="32004"/>
          </a:xfrm>
          <a:prstGeom prst="rect">
            <a:avLst/>
          </a:prstGeom>
          <a:solidFill>
            <a:srgbClr val="E39E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3685032" y="2660904"/>
            <a:ext cx="214884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173149"/>
                </a:solidFill>
                <a:latin typeface="Segoe UI"/>
              </a:rPr>
              <a:t>Log every candidate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85032" y="3529584"/>
            <a:ext cx="2121408" cy="13533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>
                <a:solidFill>
                  <a:srgbClr val="5B6C77"/>
                </a:solidFill>
                <a:latin typeface="Segoe UI"/>
              </a:rPr>
              <a:t>Capture features, score, placement, exposure, traffic and subscription outcome.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45936" y="1499616"/>
            <a:ext cx="2633472" cy="3977639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574536" y="1783080"/>
            <a:ext cx="1143000" cy="5120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118B89"/>
                </a:solidFill>
                <a:latin typeface="Segoe UI"/>
              </a:rPr>
              <a:t>03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574536" y="2432304"/>
            <a:ext cx="2130552" cy="32004"/>
          </a:xfrm>
          <a:prstGeom prst="rect">
            <a:avLst/>
          </a:prstGeom>
          <a:solidFill>
            <a:srgbClr val="E39E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574536" y="2660904"/>
            <a:ext cx="214884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173149"/>
                </a:solidFill>
                <a:latin typeface="Segoe UI"/>
              </a:rPr>
              <a:t>Shadow the editor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74536" y="3529584"/>
            <a:ext cx="2121408" cy="13533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>
                <a:solidFill>
                  <a:srgbClr val="5B6C77"/>
                </a:solidFill>
                <a:latin typeface="Segoe UI"/>
              </a:rPr>
              <a:t>Compare ranked suggestions with actual choices without changing the live page.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235440" y="1499616"/>
            <a:ext cx="2633472" cy="3977639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9464040" y="1783080"/>
            <a:ext cx="1143000" cy="5120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118B89"/>
                </a:solidFill>
                <a:latin typeface="Segoe UI"/>
              </a:rPr>
              <a:t>04</a:t>
            </a:r>
          </a:p>
        </p:txBody>
      </p:sp>
      <p:sp>
        <p:nvSpPr>
          <p:cNvPr id="26" name="Rectangle 25"/>
          <p:cNvSpPr/>
          <p:nvPr/>
        </p:nvSpPr>
        <p:spPr>
          <a:xfrm>
            <a:off x="9464040" y="2432304"/>
            <a:ext cx="2130552" cy="32004"/>
          </a:xfrm>
          <a:prstGeom prst="rect">
            <a:avLst/>
          </a:prstGeom>
          <a:solidFill>
            <a:srgbClr val="E39E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9464040" y="2660904"/>
            <a:ext cx="214884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173149"/>
                </a:solidFill>
                <a:latin typeface="Segoe UI"/>
              </a:rPr>
              <a:t>Randomize the pilot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464040" y="3529584"/>
            <a:ext cx="2121408" cy="13533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>
                <a:solidFill>
                  <a:srgbClr val="5B6C77"/>
                </a:solidFill>
                <a:latin typeface="Segoe UI"/>
              </a:rPr>
              <a:t>Test model-assisted selection against current practice; report lift and uncertainty.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0080" y="5824728"/>
            <a:ext cx="10908792" cy="4023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173149"/>
                </a:solidFill>
                <a:latin typeface="Segoe UI"/>
              </a:rPr>
              <a:t>Pilot dashboard: selected-recipe precision and coverage, total site traffic, subscriptions and guardrails by period.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fade thruBlk="1"/>
      </p:transition>
    </mc:Choice>
    <mc:Fallback>
      <p:transition>
        <p:fade thruBlk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7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118B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219456"/>
            <a:ext cx="7315200" cy="228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118B89"/>
                </a:solidFill>
                <a:latin typeface="Segoe UI"/>
              </a:rPr>
              <a:t>TASTY BYTES / RECIPE DISCOVERY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530352"/>
            <a:ext cx="1115568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173149"/>
                </a:solidFill>
                <a:latin typeface="Segoe UI"/>
              </a:rPr>
              <a:t>Decision request: approve a monitored, reversible pilot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1078992"/>
            <a:ext cx="11155680" cy="18288"/>
          </a:xfrm>
          <a:prstGeom prst="rect">
            <a:avLst/>
          </a:prstGeom>
          <a:solidFill>
            <a:srgbClr val="EEF3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21207" y="6519672"/>
            <a:ext cx="9875520" cy="1828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B6C77"/>
                </a:solidFill>
                <a:latin typeface="Segoe UI"/>
              </a:rPr>
              <a:t>Source: recipe_site_traffic_2212.csv (n=947); analysis dated 25 Oct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71632" y="6492240"/>
            <a:ext cx="868680" cy="228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B6C77"/>
                </a:solidFill>
                <a:latin typeface="Segoe UI"/>
              </a:rPr>
              <a:t>10 / 10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1417320"/>
            <a:ext cx="6675120" cy="4526280"/>
          </a:xfrm>
          <a:prstGeom prst="roundRect">
            <a:avLst/>
          </a:prstGeom>
          <a:solidFill>
            <a:srgbClr val="1731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69264" y="1746504"/>
            <a:ext cx="5760720" cy="42976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96E2D9"/>
                </a:solidFill>
                <a:latin typeface="Segoe UI"/>
              </a:rPr>
              <a:t>What I recommend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87552" y="2359152"/>
            <a:ext cx="5715000" cy="28072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FFFFFF"/>
                </a:solidFill>
                <a:latin typeface="Segoe UI"/>
              </a:rPr>
              <a:t>1  Confirm the blank-label meaning.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endParaRPr sz="2300" b="1">
              <a:solidFill>
                <a:srgbClr val="FFFFFF"/>
              </a:solidFill>
              <a:latin typeface="Segoe UI"/>
            </a:endParaRP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FFFFFF"/>
                </a:solidFill>
                <a:latin typeface="Segoe UI"/>
              </a:rPr>
              <a:t>2  Run the model in shadow mode.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endParaRPr sz="2300" b="1">
              <a:solidFill>
                <a:srgbClr val="FFFFFF"/>
              </a:solidFill>
              <a:latin typeface="Segoe UI"/>
            </a:endParaRP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FFFFFF"/>
                </a:solidFill>
                <a:latin typeface="Segoe UI"/>
              </a:rPr>
              <a:t>3  Launch a randomized test only after the data and tracking checks pass.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662672" y="1417320"/>
            <a:ext cx="3840480" cy="45262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955279" y="1746504"/>
            <a:ext cx="3154680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>
                <a:solidFill>
                  <a:srgbClr val="118B89"/>
                </a:solidFill>
                <a:latin typeface="Segoe UI"/>
              </a:rPr>
              <a:t>What this analysis supports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55279" y="2468880"/>
            <a:ext cx="3044952" cy="103327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173149"/>
                </a:solidFill>
                <a:latin typeface="Segoe UI"/>
              </a:rPr>
              <a:t>A selection rule to test in a pilot.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955279" y="3739896"/>
            <a:ext cx="3154680" cy="27432"/>
          </a:xfrm>
          <a:prstGeom prst="rect">
            <a:avLst/>
          </a:prstGeom>
          <a:solidFill>
            <a:srgbClr val="EEF3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955279" y="4096512"/>
            <a:ext cx="2980944" cy="11887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5B6C77"/>
                </a:solidFill>
                <a:latin typeface="Segoe UI"/>
              </a:rPr>
              <a:t>Not yet proven: an 80% live hit rate, causal traffic lift, or subscription gain.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450">
        <p:fade thruBlk="1"/>
      </p:transition>
    </mc:Choice>
    <mc:Fallback>
      <p:transition>
        <p:fade thruBlk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862</Words>
  <Application>Microsoft Office PowerPoint</Application>
  <PresentationFormat>Widescreen</PresentationFormat>
  <Paragraphs>132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Segoe UI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Adwoa Acheampong</cp:lastModifiedBy>
  <cp:revision>2</cp:revision>
  <dcterms:created xsi:type="dcterms:W3CDTF">2013-01-27T09:14:16Z</dcterms:created>
  <dcterms:modified xsi:type="dcterms:W3CDTF">2026-10-25T13:35:13Z</dcterms:modified>
  <cp:category/>
</cp:coreProperties>
</file>